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9"/>
  </p:notesMasterIdLst>
  <p:sldIdLst>
    <p:sldId id="256" r:id="rId2"/>
    <p:sldId id="258" r:id="rId3"/>
    <p:sldId id="261" r:id="rId4"/>
    <p:sldId id="262" r:id="rId5"/>
    <p:sldId id="263" r:id="rId6"/>
    <p:sldId id="266" r:id="rId7"/>
    <p:sldId id="340" r:id="rId8"/>
    <p:sldId id="265" r:id="rId9"/>
    <p:sldId id="368" r:id="rId10"/>
    <p:sldId id="268" r:id="rId11"/>
    <p:sldId id="341" r:id="rId12"/>
    <p:sldId id="308" r:id="rId13"/>
    <p:sldId id="364" r:id="rId14"/>
    <p:sldId id="363" r:id="rId15"/>
    <p:sldId id="367" r:id="rId16"/>
    <p:sldId id="361" r:id="rId17"/>
    <p:sldId id="342" r:id="rId18"/>
    <p:sldId id="311" r:id="rId19"/>
    <p:sldId id="345" r:id="rId20"/>
    <p:sldId id="357" r:id="rId21"/>
    <p:sldId id="358" r:id="rId22"/>
    <p:sldId id="270" r:id="rId23"/>
    <p:sldId id="362" r:id="rId24"/>
    <p:sldId id="349" r:id="rId25"/>
    <p:sldId id="277" r:id="rId26"/>
    <p:sldId id="269" r:id="rId27"/>
    <p:sldId id="271" r:id="rId28"/>
  </p:sldIdLst>
  <p:sldSz cx="9144000" cy="5143500" type="screen16x9"/>
  <p:notesSz cx="6858000" cy="9144000"/>
  <p:embeddedFontLst>
    <p:embeddedFont>
      <p:font typeface="Adobe Myungjo Std M" panose="02020600000000000000" pitchFamily="18" charset="-128"/>
      <p:regular r:id="rId30"/>
    </p:embeddedFont>
    <p:embeddedFont>
      <p:font typeface="Aldrich" panose="020B0604020202020204" charset="0"/>
      <p:regular r:id="rId31"/>
    </p:embeddedFont>
    <p:embeddedFont>
      <p:font typeface="Ami R" panose="02030504000101010101" pitchFamily="18" charset="-127"/>
      <p:regular r:id="rId32"/>
    </p:embeddedFont>
    <p:embeddedFont>
      <p:font typeface="Bai Jamjuree" panose="020B0604020202020204" charset="-34"/>
      <p:regular r:id="rId33"/>
      <p:bold r:id="rId34"/>
      <p:italic r:id="rId35"/>
      <p:boldItalic r:id="rId36"/>
    </p:embeddedFont>
    <p:embeddedFont>
      <p:font typeface="Candara Light" panose="020E0502030303020204" pitchFamily="34" charset="0"/>
      <p:regular r:id="rId37"/>
      <p:italic r:id="rId38"/>
    </p:embeddedFont>
    <p:embeddedFont>
      <p:font typeface="Lexend" panose="020B0604020202020204" charset="0"/>
      <p:regular r:id="rId39"/>
      <p:bold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99" autoAdjust="0"/>
    <p:restoredTop sz="86423" autoAdjust="0"/>
  </p:normalViewPr>
  <p:slideViewPr>
    <p:cSldViewPr snapToGrid="0">
      <p:cViewPr varScale="1">
        <p:scale>
          <a:sx n="87" d="100"/>
          <a:sy n="87" d="100"/>
        </p:scale>
        <p:origin x="102" y="6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7837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Trust based decisions to Informed lending decisions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55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40"/>
          <p:cNvGrpSpPr/>
          <p:nvPr/>
        </p:nvGrpSpPr>
        <p:grpSpPr>
          <a:xfrm rot="10800000" flipH="1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rot="10800000" flipH="1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t="1770" r="4580" b="-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rot="5400000" flipH="1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3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1_1_1_2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6" r:id="rId4"/>
    <p:sldLayoutId id="2147483668" r:id="rId5"/>
    <p:sldLayoutId id="2147483678" r:id="rId6"/>
    <p:sldLayoutId id="2147483679" r:id="rId7"/>
    <p:sldLayoutId id="2147483680" r:id="rId8"/>
    <p:sldLayoutId id="2147483684" r:id="rId9"/>
    <p:sldLayoutId id="2147483686" r:id="rId10"/>
    <p:sldLayoutId id="2147483692" r:id="rId11"/>
    <p:sldLayoutId id="2147483695" r:id="rId12"/>
    <p:sldLayoutId id="2147483697" r:id="rId13"/>
    <p:sldLayoutId id="2147483698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ack.com/venuannamdas/Singapore_Bank_Loan_Project/master/DataScience_AI_Banking_Project_Default_Details.html" TargetMode="External"/><Relationship Id="rId2" Type="http://schemas.openxmlformats.org/officeDocument/2006/relationships/hyperlink" Target="https://raw.githack.com/venuannamdas/Singapore_Bank_Loan_Project/master/DataScience_AI_Banking_Project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543785"/>
            <a:ext cx="7252679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200" dirty="0"/>
              <a:t>Customer Loan Defaults</a:t>
            </a:r>
            <a:r>
              <a:rPr lang="en" sz="3200" dirty="0"/>
              <a:t> </a:t>
            </a:r>
            <a:r>
              <a:rPr lang="en-US" sz="3200" dirty="0">
                <a:solidFill>
                  <a:schemeClr val="dk2"/>
                </a:solidFill>
              </a:rPr>
              <a:t>Using AI Algorithms for a Fictitious Shantanu Bank of Singapore”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 Gopal Madhav Annamdas,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962650" y="2047875"/>
            <a:ext cx="3067050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" y="660679"/>
            <a:ext cx="6553200" cy="38221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EF4E9-4D45-B455-D347-C09C8D5544DD}"/>
              </a:ext>
            </a:extLst>
          </p:cNvPr>
          <p:cNvSpPr txBox="1"/>
          <p:nvPr/>
        </p:nvSpPr>
        <p:spPr>
          <a:xfrm>
            <a:off x="6820106" y="1119324"/>
            <a:ext cx="2163874" cy="31085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several countries, loans are based on ‘professions’. Such as</a:t>
            </a:r>
          </a:p>
          <a:p>
            <a:endParaRPr lang="en-US" dirty="0"/>
          </a:p>
          <a:p>
            <a:r>
              <a:rPr lang="en-US" dirty="0"/>
              <a:t>Education loans for students.</a:t>
            </a:r>
          </a:p>
          <a:p>
            <a:r>
              <a:rPr lang="en-US" dirty="0"/>
              <a:t>Clinical Equip. Loans for Physicians</a:t>
            </a:r>
          </a:p>
          <a:p>
            <a:r>
              <a:rPr lang="en-US" dirty="0"/>
              <a:t>Clinic Est. for Dentists ….</a:t>
            </a:r>
          </a:p>
          <a:p>
            <a:r>
              <a:rPr lang="en-US" dirty="0"/>
              <a:t>So it is important to understand the types of customers </a:t>
            </a:r>
          </a:p>
          <a:p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C30B7-A9C8-668F-0D9D-CEEF39F7BE12}"/>
              </a:ext>
            </a:extLst>
          </p:cNvPr>
          <p:cNvSpPr txBox="1"/>
          <p:nvPr/>
        </p:nvSpPr>
        <p:spPr>
          <a:xfrm>
            <a:off x="5499584" y="1701403"/>
            <a:ext cx="3539614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income range of customers </a:t>
            </a:r>
          </a:p>
          <a:p>
            <a:r>
              <a:rPr lang="en-US" dirty="0">
                <a:solidFill>
                  <a:schemeClr val="bg1"/>
                </a:solidFill>
              </a:rPr>
              <a:t>Settled loans Vs. Defaulted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are similar……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Loan settled by Poor,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MiddleLoans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income, and Rich (Risk Flag=0)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Defaulted also are either Poor, Middle-income range or Rich (Risk Flag=1)</a:t>
            </a:r>
          </a:p>
        </p:txBody>
      </p:sp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D2AA6-9DBE-82FB-0E46-434E2ECAF13D}"/>
              </a:ext>
            </a:extLst>
          </p:cNvPr>
          <p:cNvSpPr txBox="1"/>
          <p:nvPr/>
        </p:nvSpPr>
        <p:spPr>
          <a:xfrm>
            <a:off x="5857875" y="1266825"/>
            <a:ext cx="3186350" cy="2677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150k customers without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customers without cars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60k customers with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6k customers with cars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9" name="Google Shape;47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14" y="-9780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293830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8"/>
            <a:ext cx="2943225" cy="2031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" y="691176"/>
            <a:ext cx="6311960" cy="3761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407CF-1CD6-3CD0-7231-A18DCD55C670}"/>
              </a:ext>
            </a:extLst>
          </p:cNvPr>
          <p:cNvSpPr txBox="1"/>
          <p:nvPr/>
        </p:nvSpPr>
        <p:spPr>
          <a:xfrm>
            <a:off x="6583680" y="1737360"/>
            <a:ext cx="216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avoid Losses all districts need such prediction systems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20" y="308976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-141944" y="1748263"/>
            <a:ext cx="31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District wise Information 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4EF2C-E0A4-AAEB-7482-4C6767CD329D}"/>
              </a:ext>
            </a:extLst>
          </p:cNvPr>
          <p:cNvSpPr/>
          <p:nvPr/>
        </p:nvSpPr>
        <p:spPr>
          <a:xfrm>
            <a:off x="2695074" y="526472"/>
            <a:ext cx="969401" cy="4469457"/>
          </a:xfrm>
          <a:prstGeom prst="rect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67412-6515-79DA-6B71-62C20708168A}"/>
              </a:ext>
            </a:extLst>
          </p:cNvPr>
          <p:cNvSpPr/>
          <p:nvPr/>
        </p:nvSpPr>
        <p:spPr>
          <a:xfrm>
            <a:off x="3753066" y="526472"/>
            <a:ext cx="1071953" cy="446945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Shantanu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13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6547" name="Google Shape;6547;p11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1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1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1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1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1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1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1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1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1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1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1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1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1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1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1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1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1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1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1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1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1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1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1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1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1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1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1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1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1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6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29AF8-E988-C882-55F5-93131E3F6A44}"/>
              </a:ext>
            </a:extLst>
          </p:cNvPr>
          <p:cNvSpPr txBox="1"/>
          <p:nvPr/>
        </p:nvSpPr>
        <p:spPr>
          <a:xfrm>
            <a:off x="747841" y="1556087"/>
            <a:ext cx="179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2"/>
              </a:rPr>
              <a:t>raw.githack.com/</a:t>
            </a:r>
            <a:r>
              <a:rPr lang="en-SG" sz="1200" dirty="0" err="1">
                <a:hlinkClick r:id="rId2"/>
              </a:rPr>
              <a:t>venuannamdas</a:t>
            </a:r>
            <a:r>
              <a:rPr lang="en-SG" sz="1200" dirty="0">
                <a:hlinkClick r:id="rId2"/>
              </a:rPr>
              <a:t>/</a:t>
            </a:r>
            <a:r>
              <a:rPr lang="en-SG" sz="1200" dirty="0" err="1">
                <a:hlinkClick r:id="rId2"/>
              </a:rPr>
              <a:t>Singapore_Bank_Loan_Project</a:t>
            </a:r>
            <a:r>
              <a:rPr lang="en-SG" sz="1200" dirty="0">
                <a:hlinkClick r:id="rId2"/>
              </a:rPr>
              <a:t>/master/DataScience_AI_Banking_Project.html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CBC5-E302-F480-A59C-4CBF44951BEC}"/>
              </a:ext>
            </a:extLst>
          </p:cNvPr>
          <p:cNvSpPr txBox="1"/>
          <p:nvPr/>
        </p:nvSpPr>
        <p:spPr>
          <a:xfrm>
            <a:off x="747841" y="3318682"/>
            <a:ext cx="2357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hlinkClick r:id="rId3"/>
              </a:rPr>
              <a:t>raw.githack.com/</a:t>
            </a:r>
            <a:r>
              <a:rPr lang="en-SG" sz="1200" dirty="0" err="1">
                <a:hlinkClick r:id="rId3"/>
              </a:rPr>
              <a:t>venuannamdas</a:t>
            </a:r>
            <a:r>
              <a:rPr lang="en-SG" sz="1200" dirty="0">
                <a:hlinkClick r:id="rId3"/>
              </a:rPr>
              <a:t>/</a:t>
            </a:r>
            <a:r>
              <a:rPr lang="en-SG" sz="1200" dirty="0" err="1">
                <a:hlinkClick r:id="rId3"/>
              </a:rPr>
              <a:t>Singapore_Bank_Loan_Project</a:t>
            </a:r>
            <a:r>
              <a:rPr lang="en-SG" sz="1200" dirty="0">
                <a:hlinkClick r:id="rId3"/>
              </a:rPr>
              <a:t>/master/DataScience_AI_Banking_Project_Default_Details.html</a:t>
            </a:r>
            <a:endParaRPr lang="en-SG" sz="1200" dirty="0"/>
          </a:p>
        </p:txBody>
      </p:sp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4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7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13"/>
          </p:nvPr>
        </p:nvSpPr>
        <p:spPr>
          <a:xfrm>
            <a:off x="5541300" y="1647516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14"/>
          </p:nvPr>
        </p:nvSpPr>
        <p:spPr>
          <a:xfrm>
            <a:off x="5677717" y="198512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16"/>
          </p:nvPr>
        </p:nvSpPr>
        <p:spPr>
          <a:xfrm>
            <a:off x="5541300" y="2589321"/>
            <a:ext cx="1918372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7"/>
          </p:nvPr>
        </p:nvSpPr>
        <p:spPr>
          <a:xfrm>
            <a:off x="5541300" y="2942473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9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09" y="2186111"/>
            <a:ext cx="1993436" cy="1906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2770213" y="3493063"/>
            <a:ext cx="4229096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y =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4D485-6239-08B6-3D6F-D0DB06C43CF8}"/>
              </a:ext>
            </a:extLst>
          </p:cNvPr>
          <p:cNvSpPr txBox="1"/>
          <p:nvPr/>
        </p:nvSpPr>
        <p:spPr>
          <a:xfrm>
            <a:off x="886899" y="573023"/>
            <a:ext cx="5919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93F43-830A-E58D-A1FC-F867BE87DEE9}"/>
              </a:ext>
            </a:extLst>
          </p:cNvPr>
          <p:cNvSpPr txBox="1"/>
          <p:nvPr/>
        </p:nvSpPr>
        <p:spPr>
          <a:xfrm>
            <a:off x="2637196" y="1172614"/>
            <a:ext cx="2656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83DE-BA86-235A-1447-5DCAEEFAEF91}"/>
              </a:ext>
            </a:extLst>
          </p:cNvPr>
          <p:cNvSpPr txBox="1"/>
          <p:nvPr/>
        </p:nvSpPr>
        <p:spPr>
          <a:xfrm>
            <a:off x="2870952" y="1618317"/>
            <a:ext cx="20929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X = 'Age’,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 'Experience’,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'Married/Single’</a:t>
            </a:r>
          </a:p>
          <a:p>
            <a:r>
              <a:rPr lang="en-US" b="1" dirty="0">
                <a:solidFill>
                  <a:schemeClr val="accent1"/>
                </a:solidFill>
                <a:latin typeface="Candara Light" panose="020E050203030302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House_Ownership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Car_Ownership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'CURRENT_JOB_YRS’,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'CURRENT_HOUSE_YRS’,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‘Income_SGD’</a:t>
            </a:r>
          </a:p>
        </p:txBody>
      </p:sp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309076502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 Principal Component  Analysis 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cs typeface="Arial"/>
                          <a:sym typeface="Arial"/>
                        </a:rPr>
                        <a:t>Ensembled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E35FEF-5091-4E7D-4EED-650BD2131D6C}"/>
              </a:ext>
            </a:extLst>
          </p:cNvPr>
          <p:cNvSpPr/>
          <p:nvPr/>
        </p:nvSpPr>
        <p:spPr>
          <a:xfrm>
            <a:off x="116878" y="1911302"/>
            <a:ext cx="4785131" cy="2681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53B79-971C-825C-156D-E6725BF0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286"/>
            <a:ext cx="9144000" cy="20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1" t="11564"/>
          <a:stretch/>
        </p:blipFill>
        <p:spPr>
          <a:xfrm>
            <a:off x="1498791" y="1707614"/>
            <a:ext cx="3004457" cy="198824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202817"/>
              </p:ext>
            </p:extLst>
          </p:nvPr>
        </p:nvGraphicFramePr>
        <p:xfrm>
          <a:off x="1311504" y="910762"/>
          <a:ext cx="3751032" cy="3022754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390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    Ranking of Features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3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49475D6-FB05-C3E6-2D1C-24F7B0A486D1}"/>
              </a:ext>
            </a:extLst>
          </p:cNvPr>
          <p:cNvSpPr/>
          <p:nvPr/>
        </p:nvSpPr>
        <p:spPr>
          <a:xfrm>
            <a:off x="1498791" y="1925053"/>
            <a:ext cx="3004457" cy="426261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491817" y="2720925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3"/>
          </p:nvPr>
        </p:nvSpPr>
        <p:spPr>
          <a:xfrm>
            <a:off x="4619169" y="298299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4"/>
          </p:nvPr>
        </p:nvSpPr>
        <p:spPr>
          <a:xfrm>
            <a:off x="4641653" y="3075825"/>
            <a:ext cx="1928100" cy="111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6" name="Google Shape;3236;p79"/>
          <p:cNvSpPr/>
          <p:nvPr/>
        </p:nvSpPr>
        <p:spPr>
          <a:xfrm rot="-5400000">
            <a:off x="5116834" y="3373593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5"/>
          </p:nvPr>
        </p:nvSpPr>
        <p:spPr>
          <a:xfrm>
            <a:off x="2700486" y="309023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6"/>
          </p:nvPr>
        </p:nvSpPr>
        <p:spPr>
          <a:xfrm>
            <a:off x="2572966" y="3117080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8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7128" y="196492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80684" y="186776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78005" y="193034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79"/>
          <p:cNvSpPr/>
          <p:nvPr/>
        </p:nvSpPr>
        <p:spPr>
          <a:xfrm>
            <a:off x="5492262" y="2031778"/>
            <a:ext cx="132371" cy="123473"/>
          </a:xfrm>
          <a:custGeom>
            <a:avLst/>
            <a:gdLst/>
            <a:ahLst/>
            <a:cxnLst/>
            <a:rect l="l" t="t" r="r" b="b"/>
            <a:pathLst>
              <a:path w="4954" h="4621" extrusionOk="0">
                <a:moveTo>
                  <a:pt x="3525" y="667"/>
                </a:moveTo>
                <a:lnTo>
                  <a:pt x="3930" y="1358"/>
                </a:lnTo>
                <a:lnTo>
                  <a:pt x="1024" y="1358"/>
                </a:lnTo>
                <a:lnTo>
                  <a:pt x="1429" y="667"/>
                </a:lnTo>
                <a:close/>
                <a:moveTo>
                  <a:pt x="2120" y="2048"/>
                </a:moveTo>
                <a:lnTo>
                  <a:pt x="2120" y="3168"/>
                </a:lnTo>
                <a:lnTo>
                  <a:pt x="1167" y="2048"/>
                </a:lnTo>
                <a:close/>
                <a:moveTo>
                  <a:pt x="3787" y="2048"/>
                </a:moveTo>
                <a:lnTo>
                  <a:pt x="2810" y="3168"/>
                </a:lnTo>
                <a:lnTo>
                  <a:pt x="2810" y="2048"/>
                </a:lnTo>
                <a:close/>
                <a:moveTo>
                  <a:pt x="1048" y="0"/>
                </a:moveTo>
                <a:lnTo>
                  <a:pt x="0" y="1739"/>
                </a:lnTo>
                <a:lnTo>
                  <a:pt x="2477" y="4620"/>
                </a:lnTo>
                <a:lnTo>
                  <a:pt x="4954" y="1739"/>
                </a:lnTo>
                <a:lnTo>
                  <a:pt x="3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79"/>
          <p:cNvSpPr/>
          <p:nvPr/>
        </p:nvSpPr>
        <p:spPr>
          <a:xfrm>
            <a:off x="5426718" y="1976575"/>
            <a:ext cx="263459" cy="310380"/>
          </a:xfrm>
          <a:custGeom>
            <a:avLst/>
            <a:gdLst/>
            <a:ahLst/>
            <a:cxnLst/>
            <a:rect l="l" t="t" r="r" b="b"/>
            <a:pathLst>
              <a:path w="9860" h="11616" extrusionOk="0">
                <a:moveTo>
                  <a:pt x="4930" y="685"/>
                </a:moveTo>
                <a:cubicBezTo>
                  <a:pt x="5049" y="733"/>
                  <a:pt x="5168" y="780"/>
                  <a:pt x="5263" y="876"/>
                </a:cubicBezTo>
                <a:cubicBezTo>
                  <a:pt x="5430" y="995"/>
                  <a:pt x="5597" y="1090"/>
                  <a:pt x="5763" y="1138"/>
                </a:cubicBezTo>
                <a:cubicBezTo>
                  <a:pt x="5889" y="1166"/>
                  <a:pt x="6006" y="1177"/>
                  <a:pt x="6120" y="1177"/>
                </a:cubicBezTo>
                <a:cubicBezTo>
                  <a:pt x="6201" y="1177"/>
                  <a:pt x="6280" y="1171"/>
                  <a:pt x="6359" y="1161"/>
                </a:cubicBezTo>
                <a:cubicBezTo>
                  <a:pt x="6418" y="1150"/>
                  <a:pt x="6484" y="1144"/>
                  <a:pt x="6549" y="1144"/>
                </a:cubicBezTo>
                <a:cubicBezTo>
                  <a:pt x="6615" y="1144"/>
                  <a:pt x="6680" y="1150"/>
                  <a:pt x="6740" y="1161"/>
                </a:cubicBezTo>
                <a:cubicBezTo>
                  <a:pt x="6835" y="1257"/>
                  <a:pt x="6883" y="1376"/>
                  <a:pt x="6930" y="1495"/>
                </a:cubicBezTo>
                <a:cubicBezTo>
                  <a:pt x="7002" y="1662"/>
                  <a:pt x="7097" y="1828"/>
                  <a:pt x="7240" y="1971"/>
                </a:cubicBezTo>
                <a:cubicBezTo>
                  <a:pt x="7383" y="2114"/>
                  <a:pt x="7550" y="2209"/>
                  <a:pt x="7716" y="2281"/>
                </a:cubicBezTo>
                <a:cubicBezTo>
                  <a:pt x="7835" y="2328"/>
                  <a:pt x="7954" y="2376"/>
                  <a:pt x="8050" y="2471"/>
                </a:cubicBezTo>
                <a:cubicBezTo>
                  <a:pt x="8073" y="2590"/>
                  <a:pt x="8073" y="2733"/>
                  <a:pt x="8050" y="2852"/>
                </a:cubicBezTo>
                <a:cubicBezTo>
                  <a:pt x="7978" y="3233"/>
                  <a:pt x="8073" y="3638"/>
                  <a:pt x="8335" y="3924"/>
                </a:cubicBezTo>
                <a:cubicBezTo>
                  <a:pt x="8431" y="4019"/>
                  <a:pt x="8478" y="4138"/>
                  <a:pt x="8526" y="4281"/>
                </a:cubicBezTo>
                <a:cubicBezTo>
                  <a:pt x="8478" y="4400"/>
                  <a:pt x="8431" y="4519"/>
                  <a:pt x="8335" y="4615"/>
                </a:cubicBezTo>
                <a:cubicBezTo>
                  <a:pt x="8073" y="4900"/>
                  <a:pt x="7978" y="5305"/>
                  <a:pt x="8050" y="5686"/>
                </a:cubicBezTo>
                <a:cubicBezTo>
                  <a:pt x="8073" y="5829"/>
                  <a:pt x="8073" y="5948"/>
                  <a:pt x="8050" y="6067"/>
                </a:cubicBezTo>
                <a:cubicBezTo>
                  <a:pt x="7954" y="6162"/>
                  <a:pt x="7835" y="6234"/>
                  <a:pt x="7716" y="6258"/>
                </a:cubicBezTo>
                <a:cubicBezTo>
                  <a:pt x="7550" y="6329"/>
                  <a:pt x="7383" y="6448"/>
                  <a:pt x="7216" y="6567"/>
                </a:cubicBezTo>
                <a:cubicBezTo>
                  <a:pt x="7097" y="6710"/>
                  <a:pt x="7002" y="6877"/>
                  <a:pt x="6930" y="7067"/>
                </a:cubicBezTo>
                <a:cubicBezTo>
                  <a:pt x="6883" y="7186"/>
                  <a:pt x="6811" y="7282"/>
                  <a:pt x="6740" y="7377"/>
                </a:cubicBezTo>
                <a:cubicBezTo>
                  <a:pt x="6680" y="7389"/>
                  <a:pt x="6615" y="7395"/>
                  <a:pt x="6549" y="7395"/>
                </a:cubicBezTo>
                <a:cubicBezTo>
                  <a:pt x="6484" y="7395"/>
                  <a:pt x="6418" y="7389"/>
                  <a:pt x="6359" y="7377"/>
                </a:cubicBezTo>
                <a:cubicBezTo>
                  <a:pt x="6280" y="7367"/>
                  <a:pt x="6197" y="7361"/>
                  <a:pt x="6113" y="7361"/>
                </a:cubicBezTo>
                <a:cubicBezTo>
                  <a:pt x="5995" y="7361"/>
                  <a:pt x="5875" y="7373"/>
                  <a:pt x="5763" y="7401"/>
                </a:cubicBezTo>
                <a:cubicBezTo>
                  <a:pt x="5597" y="7448"/>
                  <a:pt x="5406" y="7544"/>
                  <a:pt x="5263" y="7663"/>
                </a:cubicBezTo>
                <a:cubicBezTo>
                  <a:pt x="5168" y="7758"/>
                  <a:pt x="5049" y="7829"/>
                  <a:pt x="4930" y="7877"/>
                </a:cubicBezTo>
                <a:cubicBezTo>
                  <a:pt x="4787" y="7829"/>
                  <a:pt x="4692" y="7782"/>
                  <a:pt x="4573" y="7687"/>
                </a:cubicBezTo>
                <a:cubicBezTo>
                  <a:pt x="4430" y="7568"/>
                  <a:pt x="4263" y="7472"/>
                  <a:pt x="4073" y="7425"/>
                </a:cubicBezTo>
                <a:cubicBezTo>
                  <a:pt x="3961" y="7397"/>
                  <a:pt x="3849" y="7385"/>
                  <a:pt x="3733" y="7385"/>
                </a:cubicBezTo>
                <a:cubicBezTo>
                  <a:pt x="3651" y="7385"/>
                  <a:pt x="3566" y="7391"/>
                  <a:pt x="3477" y="7401"/>
                </a:cubicBezTo>
                <a:cubicBezTo>
                  <a:pt x="3418" y="7413"/>
                  <a:pt x="3358" y="7419"/>
                  <a:pt x="3299" y="7419"/>
                </a:cubicBezTo>
                <a:cubicBezTo>
                  <a:pt x="3239" y="7419"/>
                  <a:pt x="3180" y="7413"/>
                  <a:pt x="3120" y="7401"/>
                </a:cubicBezTo>
                <a:cubicBezTo>
                  <a:pt x="3025" y="7306"/>
                  <a:pt x="2953" y="7210"/>
                  <a:pt x="2929" y="7091"/>
                </a:cubicBezTo>
                <a:cubicBezTo>
                  <a:pt x="2787" y="6710"/>
                  <a:pt x="2501" y="6424"/>
                  <a:pt x="2120" y="6282"/>
                </a:cubicBezTo>
                <a:cubicBezTo>
                  <a:pt x="2001" y="6234"/>
                  <a:pt x="1882" y="6186"/>
                  <a:pt x="1810" y="6091"/>
                </a:cubicBezTo>
                <a:cubicBezTo>
                  <a:pt x="1786" y="5972"/>
                  <a:pt x="1786" y="5829"/>
                  <a:pt x="1810" y="5710"/>
                </a:cubicBezTo>
                <a:cubicBezTo>
                  <a:pt x="1882" y="5329"/>
                  <a:pt x="1763" y="4924"/>
                  <a:pt x="1501" y="4638"/>
                </a:cubicBezTo>
                <a:cubicBezTo>
                  <a:pt x="1262" y="4472"/>
                  <a:pt x="1262" y="4114"/>
                  <a:pt x="1501" y="3948"/>
                </a:cubicBezTo>
                <a:cubicBezTo>
                  <a:pt x="1763" y="3662"/>
                  <a:pt x="1882" y="3257"/>
                  <a:pt x="1810" y="2876"/>
                </a:cubicBezTo>
                <a:cubicBezTo>
                  <a:pt x="1667" y="2614"/>
                  <a:pt x="1858" y="2305"/>
                  <a:pt x="2144" y="2305"/>
                </a:cubicBezTo>
                <a:cubicBezTo>
                  <a:pt x="2501" y="2162"/>
                  <a:pt x="2810" y="1876"/>
                  <a:pt x="2929" y="1495"/>
                </a:cubicBezTo>
                <a:cubicBezTo>
                  <a:pt x="2948" y="1273"/>
                  <a:pt x="3125" y="1123"/>
                  <a:pt x="3326" y="1123"/>
                </a:cubicBezTo>
                <a:cubicBezTo>
                  <a:pt x="3383" y="1123"/>
                  <a:pt x="3443" y="1135"/>
                  <a:pt x="3501" y="1161"/>
                </a:cubicBezTo>
                <a:cubicBezTo>
                  <a:pt x="3580" y="1171"/>
                  <a:pt x="3663" y="1177"/>
                  <a:pt x="3747" y="1177"/>
                </a:cubicBezTo>
                <a:cubicBezTo>
                  <a:pt x="3865" y="1177"/>
                  <a:pt x="3985" y="1166"/>
                  <a:pt x="4096" y="1138"/>
                </a:cubicBezTo>
                <a:cubicBezTo>
                  <a:pt x="4263" y="1090"/>
                  <a:pt x="4454" y="995"/>
                  <a:pt x="4597" y="876"/>
                </a:cubicBezTo>
                <a:cubicBezTo>
                  <a:pt x="4692" y="780"/>
                  <a:pt x="4811" y="733"/>
                  <a:pt x="4930" y="685"/>
                </a:cubicBezTo>
                <a:close/>
                <a:moveTo>
                  <a:pt x="7478" y="7496"/>
                </a:moveTo>
                <a:lnTo>
                  <a:pt x="8621" y="9473"/>
                </a:lnTo>
                <a:lnTo>
                  <a:pt x="7811" y="9425"/>
                </a:lnTo>
                <a:lnTo>
                  <a:pt x="7430" y="10163"/>
                </a:lnTo>
                <a:lnTo>
                  <a:pt x="6240" y="8091"/>
                </a:lnTo>
                <a:lnTo>
                  <a:pt x="6240" y="8091"/>
                </a:lnTo>
                <a:cubicBezTo>
                  <a:pt x="6353" y="8106"/>
                  <a:pt x="6459" y="8114"/>
                  <a:pt x="6560" y="8114"/>
                </a:cubicBezTo>
                <a:cubicBezTo>
                  <a:pt x="6966" y="8114"/>
                  <a:pt x="7268" y="7974"/>
                  <a:pt x="7478" y="7496"/>
                </a:cubicBezTo>
                <a:close/>
                <a:moveTo>
                  <a:pt x="2382" y="7496"/>
                </a:moveTo>
                <a:cubicBezTo>
                  <a:pt x="2596" y="7963"/>
                  <a:pt x="2889" y="8112"/>
                  <a:pt x="3314" y="8112"/>
                </a:cubicBezTo>
                <a:cubicBezTo>
                  <a:pt x="3409" y="8112"/>
                  <a:pt x="3511" y="8105"/>
                  <a:pt x="3620" y="8091"/>
                </a:cubicBezTo>
                <a:lnTo>
                  <a:pt x="3620" y="8091"/>
                </a:lnTo>
                <a:lnTo>
                  <a:pt x="2406" y="10187"/>
                </a:lnTo>
                <a:lnTo>
                  <a:pt x="2048" y="9425"/>
                </a:lnTo>
                <a:lnTo>
                  <a:pt x="1239" y="9473"/>
                </a:lnTo>
                <a:lnTo>
                  <a:pt x="2382" y="7496"/>
                </a:lnTo>
                <a:close/>
                <a:moveTo>
                  <a:pt x="4939" y="1"/>
                </a:moveTo>
                <a:cubicBezTo>
                  <a:pt x="4704" y="1"/>
                  <a:pt x="4466" y="102"/>
                  <a:pt x="4192" y="304"/>
                </a:cubicBezTo>
                <a:cubicBezTo>
                  <a:pt x="4096" y="376"/>
                  <a:pt x="4001" y="423"/>
                  <a:pt x="3906" y="471"/>
                </a:cubicBezTo>
                <a:cubicBezTo>
                  <a:pt x="3846" y="483"/>
                  <a:pt x="3787" y="489"/>
                  <a:pt x="3727" y="489"/>
                </a:cubicBezTo>
                <a:cubicBezTo>
                  <a:pt x="3668" y="489"/>
                  <a:pt x="3608" y="483"/>
                  <a:pt x="3549" y="471"/>
                </a:cubicBezTo>
                <a:cubicBezTo>
                  <a:pt x="3463" y="448"/>
                  <a:pt x="3377" y="438"/>
                  <a:pt x="3293" y="438"/>
                </a:cubicBezTo>
                <a:cubicBezTo>
                  <a:pt x="2839" y="438"/>
                  <a:pt x="2431" y="747"/>
                  <a:pt x="2310" y="1209"/>
                </a:cubicBezTo>
                <a:cubicBezTo>
                  <a:pt x="2263" y="1304"/>
                  <a:pt x="2215" y="1400"/>
                  <a:pt x="2144" y="1495"/>
                </a:cubicBezTo>
                <a:cubicBezTo>
                  <a:pt x="1977" y="1662"/>
                  <a:pt x="1453" y="1733"/>
                  <a:pt x="1215" y="2138"/>
                </a:cubicBezTo>
                <a:cubicBezTo>
                  <a:pt x="1096" y="2376"/>
                  <a:pt x="1072" y="2662"/>
                  <a:pt x="1120" y="2924"/>
                </a:cubicBezTo>
                <a:cubicBezTo>
                  <a:pt x="1167" y="3138"/>
                  <a:pt x="1120" y="3376"/>
                  <a:pt x="953" y="3543"/>
                </a:cubicBezTo>
                <a:cubicBezTo>
                  <a:pt x="548" y="4067"/>
                  <a:pt x="548" y="4472"/>
                  <a:pt x="953" y="5019"/>
                </a:cubicBezTo>
                <a:cubicBezTo>
                  <a:pt x="1024" y="5091"/>
                  <a:pt x="1072" y="5186"/>
                  <a:pt x="1120" y="5305"/>
                </a:cubicBezTo>
                <a:cubicBezTo>
                  <a:pt x="1143" y="5424"/>
                  <a:pt x="1143" y="5543"/>
                  <a:pt x="1120" y="5639"/>
                </a:cubicBezTo>
                <a:cubicBezTo>
                  <a:pt x="1024" y="6353"/>
                  <a:pt x="1262" y="6663"/>
                  <a:pt x="1905" y="6925"/>
                </a:cubicBezTo>
                <a:lnTo>
                  <a:pt x="0" y="10259"/>
                </a:lnTo>
                <a:lnTo>
                  <a:pt x="0" y="10259"/>
                </a:lnTo>
                <a:lnTo>
                  <a:pt x="1620" y="10139"/>
                </a:lnTo>
                <a:lnTo>
                  <a:pt x="2358" y="11616"/>
                </a:lnTo>
                <a:lnTo>
                  <a:pt x="4263" y="8306"/>
                </a:lnTo>
                <a:cubicBezTo>
                  <a:pt x="4454" y="8472"/>
                  <a:pt x="4686" y="8556"/>
                  <a:pt x="4918" y="8556"/>
                </a:cubicBezTo>
                <a:cubicBezTo>
                  <a:pt x="5150" y="8556"/>
                  <a:pt x="5382" y="8472"/>
                  <a:pt x="5573" y="8306"/>
                </a:cubicBezTo>
                <a:lnTo>
                  <a:pt x="7478" y="11616"/>
                </a:lnTo>
                <a:lnTo>
                  <a:pt x="8216" y="10139"/>
                </a:lnTo>
                <a:lnTo>
                  <a:pt x="9860" y="10259"/>
                </a:lnTo>
                <a:lnTo>
                  <a:pt x="7931" y="6925"/>
                </a:lnTo>
                <a:cubicBezTo>
                  <a:pt x="8574" y="6663"/>
                  <a:pt x="8835" y="6353"/>
                  <a:pt x="8716" y="5639"/>
                </a:cubicBezTo>
                <a:cubicBezTo>
                  <a:pt x="8669" y="5424"/>
                  <a:pt x="8716" y="5186"/>
                  <a:pt x="8883" y="5019"/>
                </a:cubicBezTo>
                <a:cubicBezTo>
                  <a:pt x="9288" y="4495"/>
                  <a:pt x="9288" y="4091"/>
                  <a:pt x="8883" y="3543"/>
                </a:cubicBezTo>
                <a:cubicBezTo>
                  <a:pt x="8835" y="3448"/>
                  <a:pt x="8764" y="3352"/>
                  <a:pt x="8716" y="3257"/>
                </a:cubicBezTo>
                <a:cubicBezTo>
                  <a:pt x="8716" y="3138"/>
                  <a:pt x="8716" y="3019"/>
                  <a:pt x="8716" y="2924"/>
                </a:cubicBezTo>
                <a:cubicBezTo>
                  <a:pt x="8788" y="2662"/>
                  <a:pt x="8740" y="2376"/>
                  <a:pt x="8621" y="2138"/>
                </a:cubicBezTo>
                <a:cubicBezTo>
                  <a:pt x="8478" y="1924"/>
                  <a:pt x="8264" y="1757"/>
                  <a:pt x="8002" y="1662"/>
                </a:cubicBezTo>
                <a:cubicBezTo>
                  <a:pt x="7907" y="1614"/>
                  <a:pt x="7788" y="1566"/>
                  <a:pt x="7692" y="1495"/>
                </a:cubicBezTo>
                <a:cubicBezTo>
                  <a:pt x="7550" y="1328"/>
                  <a:pt x="7454" y="804"/>
                  <a:pt x="7049" y="566"/>
                </a:cubicBezTo>
                <a:cubicBezTo>
                  <a:pt x="6875" y="496"/>
                  <a:pt x="6688" y="452"/>
                  <a:pt x="6497" y="452"/>
                </a:cubicBezTo>
                <a:cubicBezTo>
                  <a:pt x="6428" y="452"/>
                  <a:pt x="6358" y="458"/>
                  <a:pt x="6287" y="471"/>
                </a:cubicBezTo>
                <a:cubicBezTo>
                  <a:pt x="6231" y="490"/>
                  <a:pt x="6174" y="498"/>
                  <a:pt x="6116" y="498"/>
                </a:cubicBezTo>
                <a:cubicBezTo>
                  <a:pt x="5953" y="498"/>
                  <a:pt x="5791" y="427"/>
                  <a:pt x="5668" y="304"/>
                </a:cubicBezTo>
                <a:cubicBezTo>
                  <a:pt x="5406" y="102"/>
                  <a:pt x="5174" y="1"/>
                  <a:pt x="49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79"/>
          <p:cNvSpPr/>
          <p:nvPr/>
        </p:nvSpPr>
        <p:spPr>
          <a:xfrm>
            <a:off x="7340797" y="2083985"/>
            <a:ext cx="18490" cy="18464"/>
          </a:xfrm>
          <a:custGeom>
            <a:avLst/>
            <a:gdLst/>
            <a:ahLst/>
            <a:cxnLst/>
            <a:rect l="l" t="t" r="r" b="b"/>
            <a:pathLst>
              <a:path w="692" h="691" extrusionOk="0">
                <a:moveTo>
                  <a:pt x="1" y="0"/>
                </a:moveTo>
                <a:lnTo>
                  <a:pt x="1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79"/>
          <p:cNvSpPr/>
          <p:nvPr/>
        </p:nvSpPr>
        <p:spPr>
          <a:xfrm>
            <a:off x="7377697" y="2083985"/>
            <a:ext cx="17849" cy="18464"/>
          </a:xfrm>
          <a:custGeom>
            <a:avLst/>
            <a:gdLst/>
            <a:ahLst/>
            <a:cxnLst/>
            <a:rect l="l" t="t" r="r" b="b"/>
            <a:pathLst>
              <a:path w="668" h="691" extrusionOk="0">
                <a:moveTo>
                  <a:pt x="1" y="0"/>
                </a:moveTo>
                <a:lnTo>
                  <a:pt x="1" y="691"/>
                </a:lnTo>
                <a:lnTo>
                  <a:pt x="668" y="691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79"/>
          <p:cNvSpPr/>
          <p:nvPr/>
        </p:nvSpPr>
        <p:spPr>
          <a:xfrm>
            <a:off x="7413983" y="2083985"/>
            <a:ext cx="18464" cy="18464"/>
          </a:xfrm>
          <a:custGeom>
            <a:avLst/>
            <a:gdLst/>
            <a:ahLst/>
            <a:cxnLst/>
            <a:rect l="l" t="t" r="r" b="b"/>
            <a:pathLst>
              <a:path w="691" h="691" extrusionOk="0">
                <a:moveTo>
                  <a:pt x="0" y="0"/>
                </a:moveTo>
                <a:lnTo>
                  <a:pt x="0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79"/>
          <p:cNvSpPr/>
          <p:nvPr/>
        </p:nvSpPr>
        <p:spPr>
          <a:xfrm>
            <a:off x="7432419" y="2266616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79"/>
          <p:cNvSpPr/>
          <p:nvPr/>
        </p:nvSpPr>
        <p:spPr>
          <a:xfrm>
            <a:off x="7432419" y="2302875"/>
            <a:ext cx="91035" cy="18490"/>
          </a:xfrm>
          <a:custGeom>
            <a:avLst/>
            <a:gdLst/>
            <a:ahLst/>
            <a:cxnLst/>
            <a:rect l="l" t="t" r="r" b="b"/>
            <a:pathLst>
              <a:path w="3407" h="692" extrusionOk="0">
                <a:moveTo>
                  <a:pt x="1" y="1"/>
                </a:moveTo>
                <a:lnTo>
                  <a:pt x="1" y="691"/>
                </a:lnTo>
                <a:lnTo>
                  <a:pt x="3406" y="691"/>
                </a:lnTo>
                <a:lnTo>
                  <a:pt x="34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79"/>
          <p:cNvSpPr/>
          <p:nvPr/>
        </p:nvSpPr>
        <p:spPr>
          <a:xfrm>
            <a:off x="7343976" y="2266616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79"/>
          <p:cNvSpPr/>
          <p:nvPr/>
        </p:nvSpPr>
        <p:spPr>
          <a:xfrm>
            <a:off x="7432419" y="2157171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79"/>
          <p:cNvSpPr/>
          <p:nvPr/>
        </p:nvSpPr>
        <p:spPr>
          <a:xfrm>
            <a:off x="7432419" y="2193430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0"/>
                </a:moveTo>
                <a:lnTo>
                  <a:pt x="1" y="691"/>
                </a:lnTo>
                <a:lnTo>
                  <a:pt x="5454" y="691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79"/>
          <p:cNvSpPr/>
          <p:nvPr/>
        </p:nvSpPr>
        <p:spPr>
          <a:xfrm>
            <a:off x="7432419" y="2229689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1"/>
                </a:moveTo>
                <a:lnTo>
                  <a:pt x="1" y="691"/>
                </a:lnTo>
                <a:lnTo>
                  <a:pt x="5454" y="691"/>
                </a:lnTo>
                <a:lnTo>
                  <a:pt x="5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79"/>
          <p:cNvSpPr/>
          <p:nvPr/>
        </p:nvSpPr>
        <p:spPr>
          <a:xfrm>
            <a:off x="7343976" y="2157171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79"/>
          <p:cNvSpPr/>
          <p:nvPr/>
        </p:nvSpPr>
        <p:spPr>
          <a:xfrm>
            <a:off x="7343976" y="2211893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500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79"/>
          <p:cNvSpPr/>
          <p:nvPr/>
        </p:nvSpPr>
        <p:spPr>
          <a:xfrm>
            <a:off x="7304537" y="2047699"/>
            <a:ext cx="310540" cy="309925"/>
          </a:xfrm>
          <a:custGeom>
            <a:avLst/>
            <a:gdLst/>
            <a:ahLst/>
            <a:cxnLst/>
            <a:rect l="l" t="t" r="r" b="b"/>
            <a:pathLst>
              <a:path w="11622" h="11599" extrusionOk="0">
                <a:moveTo>
                  <a:pt x="10931" y="668"/>
                </a:moveTo>
                <a:lnTo>
                  <a:pt x="10931" y="2716"/>
                </a:lnTo>
                <a:lnTo>
                  <a:pt x="691" y="2716"/>
                </a:lnTo>
                <a:lnTo>
                  <a:pt x="691" y="668"/>
                </a:lnTo>
                <a:close/>
                <a:moveTo>
                  <a:pt x="10931" y="3406"/>
                </a:moveTo>
                <a:lnTo>
                  <a:pt x="10931" y="10908"/>
                </a:lnTo>
                <a:lnTo>
                  <a:pt x="691" y="10908"/>
                </a:lnTo>
                <a:lnTo>
                  <a:pt x="691" y="3406"/>
                </a:lnTo>
                <a:close/>
                <a:moveTo>
                  <a:pt x="0" y="1"/>
                </a:moveTo>
                <a:lnTo>
                  <a:pt x="0" y="11599"/>
                </a:lnTo>
                <a:lnTo>
                  <a:pt x="11622" y="11599"/>
                </a:lnTo>
                <a:lnTo>
                  <a:pt x="11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79"/>
          <p:cNvSpPr/>
          <p:nvPr/>
        </p:nvSpPr>
        <p:spPr>
          <a:xfrm>
            <a:off x="7487142" y="2083985"/>
            <a:ext cx="91035" cy="18464"/>
          </a:xfrm>
          <a:custGeom>
            <a:avLst/>
            <a:gdLst/>
            <a:ahLst/>
            <a:cxnLst/>
            <a:rect l="l" t="t" r="r" b="b"/>
            <a:pathLst>
              <a:path w="3407" h="691" extrusionOk="0">
                <a:moveTo>
                  <a:pt x="1" y="0"/>
                </a:moveTo>
                <a:lnTo>
                  <a:pt x="1" y="691"/>
                </a:lnTo>
                <a:lnTo>
                  <a:pt x="3406" y="691"/>
                </a:lnTo>
                <a:lnTo>
                  <a:pt x="34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79"/>
          <p:cNvSpPr/>
          <p:nvPr/>
        </p:nvSpPr>
        <p:spPr>
          <a:xfrm>
            <a:off x="1524609" y="2222652"/>
            <a:ext cx="145731" cy="219558"/>
          </a:xfrm>
          <a:custGeom>
            <a:avLst/>
            <a:gdLst/>
            <a:ahLst/>
            <a:cxnLst/>
            <a:rect l="l" t="t" r="r" b="b"/>
            <a:pathLst>
              <a:path w="5454" h="8217" extrusionOk="0">
                <a:moveTo>
                  <a:pt x="3310" y="691"/>
                </a:moveTo>
                <a:lnTo>
                  <a:pt x="3144" y="1381"/>
                </a:lnTo>
                <a:lnTo>
                  <a:pt x="2310" y="1381"/>
                </a:lnTo>
                <a:lnTo>
                  <a:pt x="2143" y="691"/>
                </a:lnTo>
                <a:close/>
                <a:moveTo>
                  <a:pt x="4763" y="691"/>
                </a:moveTo>
                <a:lnTo>
                  <a:pt x="4763" y="6168"/>
                </a:lnTo>
                <a:lnTo>
                  <a:pt x="667" y="6168"/>
                </a:lnTo>
                <a:lnTo>
                  <a:pt x="667" y="691"/>
                </a:lnTo>
                <a:lnTo>
                  <a:pt x="1429" y="691"/>
                </a:lnTo>
                <a:lnTo>
                  <a:pt x="1762" y="2048"/>
                </a:lnTo>
                <a:lnTo>
                  <a:pt x="3668" y="2048"/>
                </a:lnTo>
                <a:lnTo>
                  <a:pt x="4001" y="691"/>
                </a:lnTo>
                <a:close/>
                <a:moveTo>
                  <a:pt x="4763" y="6835"/>
                </a:moveTo>
                <a:lnTo>
                  <a:pt x="4763" y="7525"/>
                </a:lnTo>
                <a:lnTo>
                  <a:pt x="667" y="7525"/>
                </a:lnTo>
                <a:lnTo>
                  <a:pt x="667" y="6835"/>
                </a:lnTo>
                <a:close/>
                <a:moveTo>
                  <a:pt x="0" y="0"/>
                </a:moveTo>
                <a:lnTo>
                  <a:pt x="0" y="8216"/>
                </a:lnTo>
                <a:lnTo>
                  <a:pt x="5454" y="8216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79"/>
          <p:cNvSpPr/>
          <p:nvPr/>
        </p:nvSpPr>
        <p:spPr>
          <a:xfrm>
            <a:off x="1688135" y="2131644"/>
            <a:ext cx="146372" cy="218917"/>
          </a:xfrm>
          <a:custGeom>
            <a:avLst/>
            <a:gdLst/>
            <a:ahLst/>
            <a:cxnLst/>
            <a:rect l="l" t="t" r="r" b="b"/>
            <a:pathLst>
              <a:path w="5478" h="8193" extrusionOk="0">
                <a:moveTo>
                  <a:pt x="3334" y="691"/>
                </a:moveTo>
                <a:lnTo>
                  <a:pt x="3168" y="1358"/>
                </a:lnTo>
                <a:lnTo>
                  <a:pt x="2334" y="1358"/>
                </a:lnTo>
                <a:lnTo>
                  <a:pt x="2168" y="691"/>
                </a:lnTo>
                <a:close/>
                <a:moveTo>
                  <a:pt x="4787" y="691"/>
                </a:moveTo>
                <a:lnTo>
                  <a:pt x="4787" y="6145"/>
                </a:lnTo>
                <a:lnTo>
                  <a:pt x="691" y="6145"/>
                </a:lnTo>
                <a:lnTo>
                  <a:pt x="691" y="691"/>
                </a:lnTo>
                <a:lnTo>
                  <a:pt x="1453" y="691"/>
                </a:lnTo>
                <a:lnTo>
                  <a:pt x="1787" y="2049"/>
                </a:lnTo>
                <a:lnTo>
                  <a:pt x="3692" y="2049"/>
                </a:lnTo>
                <a:lnTo>
                  <a:pt x="4025" y="691"/>
                </a:lnTo>
                <a:close/>
                <a:moveTo>
                  <a:pt x="4787" y="6835"/>
                </a:moveTo>
                <a:lnTo>
                  <a:pt x="4787" y="7502"/>
                </a:lnTo>
                <a:lnTo>
                  <a:pt x="691" y="7502"/>
                </a:lnTo>
                <a:lnTo>
                  <a:pt x="691" y="6835"/>
                </a:lnTo>
                <a:close/>
                <a:moveTo>
                  <a:pt x="0" y="1"/>
                </a:moveTo>
                <a:lnTo>
                  <a:pt x="0" y="8193"/>
                </a:lnTo>
                <a:lnTo>
                  <a:pt x="5478" y="8193"/>
                </a:lnTo>
                <a:lnTo>
                  <a:pt x="54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79"/>
          <p:cNvSpPr/>
          <p:nvPr/>
        </p:nvSpPr>
        <p:spPr>
          <a:xfrm>
            <a:off x="1564689" y="2131644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882" y="1"/>
                </a:moveTo>
                <a:lnTo>
                  <a:pt x="882" y="1668"/>
                </a:lnTo>
                <a:lnTo>
                  <a:pt x="381" y="1334"/>
                </a:lnTo>
                <a:lnTo>
                  <a:pt x="0" y="1906"/>
                </a:lnTo>
                <a:lnTo>
                  <a:pt x="1215" y="2716"/>
                </a:lnTo>
                <a:lnTo>
                  <a:pt x="2430" y="1906"/>
                </a:lnTo>
                <a:lnTo>
                  <a:pt x="2072" y="1334"/>
                </a:lnTo>
                <a:lnTo>
                  <a:pt x="1572" y="1668"/>
                </a:lnTo>
                <a:lnTo>
                  <a:pt x="1572" y="691"/>
                </a:lnTo>
                <a:lnTo>
                  <a:pt x="3954" y="691"/>
                </a:lnTo>
                <a:lnTo>
                  <a:pt x="3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79"/>
          <p:cNvSpPr/>
          <p:nvPr/>
        </p:nvSpPr>
        <p:spPr>
          <a:xfrm>
            <a:off x="1688776" y="2369639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2739" y="0"/>
                </a:moveTo>
                <a:lnTo>
                  <a:pt x="1501" y="810"/>
                </a:lnTo>
                <a:lnTo>
                  <a:pt x="1882" y="1381"/>
                </a:lnTo>
                <a:lnTo>
                  <a:pt x="2382" y="1048"/>
                </a:lnTo>
                <a:lnTo>
                  <a:pt x="2382" y="2024"/>
                </a:lnTo>
                <a:lnTo>
                  <a:pt x="0" y="2024"/>
                </a:lnTo>
                <a:lnTo>
                  <a:pt x="0" y="2715"/>
                </a:lnTo>
                <a:lnTo>
                  <a:pt x="3072" y="2715"/>
                </a:lnTo>
                <a:lnTo>
                  <a:pt x="3072" y="1048"/>
                </a:lnTo>
                <a:lnTo>
                  <a:pt x="3572" y="1381"/>
                </a:lnTo>
                <a:lnTo>
                  <a:pt x="3953" y="810"/>
                </a:lnTo>
                <a:lnTo>
                  <a:pt x="27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79"/>
          <p:cNvSpPr/>
          <p:nvPr/>
        </p:nvSpPr>
        <p:spPr>
          <a:xfrm>
            <a:off x="1563406" y="2305350"/>
            <a:ext cx="64930" cy="54135"/>
          </a:xfrm>
          <a:custGeom>
            <a:avLst/>
            <a:gdLst/>
            <a:ahLst/>
            <a:cxnLst/>
            <a:rect l="l" t="t" r="r" b="b"/>
            <a:pathLst>
              <a:path w="2430" h="2026" extrusionOk="0">
                <a:moveTo>
                  <a:pt x="1954" y="1"/>
                </a:moveTo>
                <a:lnTo>
                  <a:pt x="882" y="1073"/>
                </a:lnTo>
                <a:lnTo>
                  <a:pt x="477" y="668"/>
                </a:lnTo>
                <a:lnTo>
                  <a:pt x="1" y="1168"/>
                </a:lnTo>
                <a:lnTo>
                  <a:pt x="882" y="2025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79"/>
          <p:cNvSpPr/>
          <p:nvPr/>
        </p:nvSpPr>
        <p:spPr>
          <a:xfrm>
            <a:off x="1727574" y="2214369"/>
            <a:ext cx="64956" cy="54749"/>
          </a:xfrm>
          <a:custGeom>
            <a:avLst/>
            <a:gdLst/>
            <a:ahLst/>
            <a:cxnLst/>
            <a:rect l="l" t="t" r="r" b="b"/>
            <a:pathLst>
              <a:path w="2431" h="2049" extrusionOk="0">
                <a:moveTo>
                  <a:pt x="1954" y="1"/>
                </a:moveTo>
                <a:lnTo>
                  <a:pt x="882" y="1072"/>
                </a:lnTo>
                <a:lnTo>
                  <a:pt x="477" y="691"/>
                </a:lnTo>
                <a:lnTo>
                  <a:pt x="1" y="1167"/>
                </a:lnTo>
                <a:lnTo>
                  <a:pt x="882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79"/>
          <p:cNvSpPr/>
          <p:nvPr/>
        </p:nvSpPr>
        <p:spPr>
          <a:xfrm>
            <a:off x="3486981" y="2086811"/>
            <a:ext cx="255844" cy="310540"/>
          </a:xfrm>
          <a:custGeom>
            <a:avLst/>
            <a:gdLst/>
            <a:ahLst/>
            <a:cxnLst/>
            <a:rect l="l" t="t" r="r" b="b"/>
            <a:pathLst>
              <a:path w="9575" h="11622" extrusionOk="0">
                <a:moveTo>
                  <a:pt x="5478" y="2525"/>
                </a:moveTo>
                <a:lnTo>
                  <a:pt x="7050" y="4097"/>
                </a:lnTo>
                <a:lnTo>
                  <a:pt x="5478" y="4097"/>
                </a:lnTo>
                <a:lnTo>
                  <a:pt x="5478" y="2525"/>
                </a:lnTo>
                <a:close/>
                <a:moveTo>
                  <a:pt x="8907" y="691"/>
                </a:moveTo>
                <a:lnTo>
                  <a:pt x="8883" y="9574"/>
                </a:lnTo>
                <a:lnTo>
                  <a:pt x="8217" y="9574"/>
                </a:lnTo>
                <a:lnTo>
                  <a:pt x="8217" y="4311"/>
                </a:lnTo>
                <a:lnTo>
                  <a:pt x="5287" y="1358"/>
                </a:lnTo>
                <a:lnTo>
                  <a:pt x="2072" y="1358"/>
                </a:lnTo>
                <a:lnTo>
                  <a:pt x="2072" y="691"/>
                </a:lnTo>
                <a:close/>
                <a:moveTo>
                  <a:pt x="4787" y="2049"/>
                </a:moveTo>
                <a:lnTo>
                  <a:pt x="4787" y="4787"/>
                </a:lnTo>
                <a:lnTo>
                  <a:pt x="7526" y="4787"/>
                </a:lnTo>
                <a:lnTo>
                  <a:pt x="7526" y="10931"/>
                </a:lnTo>
                <a:lnTo>
                  <a:pt x="691" y="10931"/>
                </a:lnTo>
                <a:lnTo>
                  <a:pt x="691" y="2049"/>
                </a:lnTo>
                <a:close/>
                <a:moveTo>
                  <a:pt x="1382" y="1"/>
                </a:moveTo>
                <a:lnTo>
                  <a:pt x="1382" y="1358"/>
                </a:lnTo>
                <a:lnTo>
                  <a:pt x="1" y="1358"/>
                </a:lnTo>
                <a:lnTo>
                  <a:pt x="1" y="11622"/>
                </a:lnTo>
                <a:lnTo>
                  <a:pt x="8217" y="11622"/>
                </a:lnTo>
                <a:lnTo>
                  <a:pt x="8217" y="10241"/>
                </a:lnTo>
                <a:lnTo>
                  <a:pt x="9574" y="10241"/>
                </a:lnTo>
                <a:lnTo>
                  <a:pt x="95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79"/>
          <p:cNvSpPr/>
          <p:nvPr/>
        </p:nvSpPr>
        <p:spPr>
          <a:xfrm>
            <a:off x="3523881" y="2232542"/>
            <a:ext cx="54749" cy="18464"/>
          </a:xfrm>
          <a:custGeom>
            <a:avLst/>
            <a:gdLst/>
            <a:ahLst/>
            <a:cxnLst/>
            <a:rect l="l" t="t" r="r" b="b"/>
            <a:pathLst>
              <a:path w="2049" h="691" extrusionOk="0">
                <a:moveTo>
                  <a:pt x="1" y="0"/>
                </a:moveTo>
                <a:lnTo>
                  <a:pt x="1" y="691"/>
                </a:lnTo>
                <a:lnTo>
                  <a:pt x="2049" y="691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79"/>
          <p:cNvSpPr/>
          <p:nvPr/>
        </p:nvSpPr>
        <p:spPr>
          <a:xfrm>
            <a:off x="3523881" y="2269443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0"/>
                </a:moveTo>
                <a:lnTo>
                  <a:pt x="1" y="667"/>
                </a:lnTo>
                <a:lnTo>
                  <a:pt x="2049" y="667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79"/>
          <p:cNvSpPr/>
          <p:nvPr/>
        </p:nvSpPr>
        <p:spPr>
          <a:xfrm>
            <a:off x="3599606" y="2233157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79"/>
          <p:cNvSpPr/>
          <p:nvPr/>
        </p:nvSpPr>
        <p:spPr>
          <a:xfrm>
            <a:off x="3523881" y="2305702"/>
            <a:ext cx="54749" cy="18490"/>
          </a:xfrm>
          <a:custGeom>
            <a:avLst/>
            <a:gdLst/>
            <a:ahLst/>
            <a:cxnLst/>
            <a:rect l="l" t="t" r="r" b="b"/>
            <a:pathLst>
              <a:path w="2049" h="692" extrusionOk="0">
                <a:moveTo>
                  <a:pt x="1" y="1"/>
                </a:moveTo>
                <a:lnTo>
                  <a:pt x="1" y="691"/>
                </a:lnTo>
                <a:lnTo>
                  <a:pt x="2049" y="691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79"/>
          <p:cNvSpPr/>
          <p:nvPr/>
        </p:nvSpPr>
        <p:spPr>
          <a:xfrm>
            <a:off x="3523881" y="2342602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1"/>
                </a:moveTo>
                <a:lnTo>
                  <a:pt x="1" y="668"/>
                </a:lnTo>
                <a:lnTo>
                  <a:pt x="2049" y="668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79"/>
          <p:cNvSpPr/>
          <p:nvPr/>
        </p:nvSpPr>
        <p:spPr>
          <a:xfrm>
            <a:off x="3599606" y="2305702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96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501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79"/>
          <p:cNvSpPr/>
          <p:nvPr/>
        </p:nvSpPr>
        <p:spPr>
          <a:xfrm>
            <a:off x="3560167" y="2159997"/>
            <a:ext cx="36927" cy="17822"/>
          </a:xfrm>
          <a:custGeom>
            <a:avLst/>
            <a:gdLst/>
            <a:ahLst/>
            <a:cxnLst/>
            <a:rect l="l" t="t" r="r" b="b"/>
            <a:pathLst>
              <a:path w="1382" h="667" extrusionOk="0">
                <a:moveTo>
                  <a:pt x="0" y="0"/>
                </a:moveTo>
                <a:lnTo>
                  <a:pt x="0" y="667"/>
                </a:lnTo>
                <a:lnTo>
                  <a:pt x="1382" y="667"/>
                </a:lnTo>
                <a:lnTo>
                  <a:pt x="13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79"/>
          <p:cNvSpPr/>
          <p:nvPr/>
        </p:nvSpPr>
        <p:spPr>
          <a:xfrm>
            <a:off x="3560167" y="2196256"/>
            <a:ext cx="36927" cy="18490"/>
          </a:xfrm>
          <a:custGeom>
            <a:avLst/>
            <a:gdLst/>
            <a:ahLst/>
            <a:cxnLst/>
            <a:rect l="l" t="t" r="r" b="b"/>
            <a:pathLst>
              <a:path w="1382" h="692" extrusionOk="0">
                <a:moveTo>
                  <a:pt x="0" y="1"/>
                </a:moveTo>
                <a:lnTo>
                  <a:pt x="0" y="691"/>
                </a:lnTo>
                <a:lnTo>
                  <a:pt x="1382" y="691"/>
                </a:lnTo>
                <a:lnTo>
                  <a:pt x="13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79"/>
          <p:cNvSpPr/>
          <p:nvPr/>
        </p:nvSpPr>
        <p:spPr>
          <a:xfrm>
            <a:off x="3523881" y="2159997"/>
            <a:ext cx="17849" cy="17822"/>
          </a:xfrm>
          <a:custGeom>
            <a:avLst/>
            <a:gdLst/>
            <a:ahLst/>
            <a:cxnLst/>
            <a:rect l="l" t="t" r="r" b="b"/>
            <a:pathLst>
              <a:path w="668" h="667" extrusionOk="0">
                <a:moveTo>
                  <a:pt x="1" y="0"/>
                </a:moveTo>
                <a:lnTo>
                  <a:pt x="1" y="667"/>
                </a:lnTo>
                <a:lnTo>
                  <a:pt x="668" y="667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79"/>
          <p:cNvSpPr/>
          <p:nvPr/>
        </p:nvSpPr>
        <p:spPr>
          <a:xfrm>
            <a:off x="3523881" y="2196256"/>
            <a:ext cx="17849" cy="18490"/>
          </a:xfrm>
          <a:custGeom>
            <a:avLst/>
            <a:gdLst/>
            <a:ahLst/>
            <a:cxnLst/>
            <a:rect l="l" t="t" r="r" b="b"/>
            <a:pathLst>
              <a:path w="668" h="692" extrusionOk="0">
                <a:moveTo>
                  <a:pt x="1" y="1"/>
                </a:moveTo>
                <a:lnTo>
                  <a:pt x="1" y="691"/>
                </a:lnTo>
                <a:lnTo>
                  <a:pt x="668" y="691"/>
                </a:lnTo>
                <a:lnTo>
                  <a:pt x="6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7" name="Google Shape;32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14" y="-116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B3A5A-6B88-B52B-A6C8-8AE0F7C2A57F}"/>
              </a:ext>
            </a:extLst>
          </p:cNvPr>
          <p:cNvSpPr txBox="1"/>
          <p:nvPr/>
        </p:nvSpPr>
        <p:spPr>
          <a:xfrm>
            <a:off x="6696079" y="2956583"/>
            <a:ext cx="1928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bg2"/>
                </a:solidFill>
              </a:rPr>
              <a:t>Robust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rgbClr val="00B0F0"/>
                </a:solidFill>
              </a:rPr>
              <a:t>loan default prediction system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2" grpId="0" build="p"/>
      <p:bldP spid="3234" grpId="0" build="p"/>
      <p:bldP spid="3235" grpId="0" build="p"/>
      <p:bldP spid="3236" grpId="0" animBg="1"/>
      <p:bldP spid="3238" grpId="0" build="p"/>
      <p:bldP spid="3239" grpId="0" build="p"/>
      <p:bldP spid="3240" grpId="0" build="p"/>
      <p:bldP spid="3241" grpId="0" build="p"/>
      <p:bldP spid="3242" grpId="0" animBg="1"/>
      <p:bldP spid="3243" grpId="0" animBg="1"/>
      <p:bldP spid="3244" grpId="0" animBg="1"/>
      <p:bldP spid="3245" grpId="0" animBg="1"/>
      <p:bldP spid="3247" grpId="0" animBg="1"/>
      <p:bldP spid="3248" grpId="0" animBg="1"/>
      <p:bldP spid="3250" grpId="0" animBg="1"/>
      <p:bldP spid="3251" grpId="0" animBg="1"/>
      <p:bldP spid="3252" grpId="0" animBg="1"/>
      <p:bldP spid="3253" grpId="0" animBg="1"/>
      <p:bldP spid="3254" grpId="0" animBg="1"/>
      <p:bldP spid="3255" grpId="0" animBg="1"/>
      <p:bldP spid="3256" grpId="0" animBg="1"/>
      <p:bldP spid="3257" grpId="0" animBg="1"/>
      <p:bldP spid="3258" grpId="0" animBg="1"/>
      <p:bldP spid="3259" grpId="0" animBg="1"/>
      <p:bldP spid="3260" grpId="0" animBg="1"/>
      <p:bldP spid="3261" grpId="0" animBg="1"/>
      <p:bldP spid="3262" grpId="0" animBg="1"/>
      <p:bldP spid="3264" grpId="0" animBg="1"/>
      <p:bldP spid="3265" grpId="0" animBg="1"/>
      <p:bldP spid="3266" grpId="0" animBg="1"/>
      <p:bldP spid="3267" grpId="0" animBg="1"/>
      <p:bldP spid="3268" grpId="0" animBg="1"/>
      <p:bldP spid="3269" grpId="0" animBg="1"/>
      <p:bldP spid="3271" grpId="0" animBg="1"/>
      <p:bldP spid="3272" grpId="0" animBg="1"/>
      <p:bldP spid="3273" grpId="0" animBg="1"/>
      <p:bldP spid="3274" grpId="0" animBg="1"/>
      <p:bldP spid="3275" grpId="0" animBg="1"/>
      <p:bldP spid="3276" grpId="0" animBg="1"/>
      <p:bldP spid="3277" grpId="0" animBg="1"/>
      <p:bldP spid="3278" grpId="0" animBg="1"/>
      <p:bldP spid="3279" grpId="0" animBg="1"/>
      <p:bldP spid="3280" grpId="0" animBg="1"/>
      <p:bldP spid="3281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Shapes the economy</a:t>
            </a:r>
            <a:r>
              <a:rPr lang="en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Solves needs of people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cars, education</a:t>
            </a:r>
            <a:r>
              <a:rPr lang="en" dirty="0"/>
              <a:t> etc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etback: </a:t>
            </a:r>
            <a:r>
              <a:rPr lang="en" dirty="0"/>
              <a:t>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" dirty="0"/>
              <a:t>(a) financial institutions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             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59970" y="233311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Problem Statement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139134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</a:t>
            </a:r>
            <a:r>
              <a:rPr lang="en-US" dirty="0"/>
              <a:t>. This is crucial for any financial institution to minimize the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      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3174942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 (data insights)</a:t>
              </a:r>
              <a:endParaRPr sz="21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cxnSpLocks/>
              <a:stCxn id="2952" idx="3"/>
              <a:endCxn id="2950" idx="0"/>
            </p:cNvCxnSpPr>
            <p:nvPr/>
          </p:nvCxnSpPr>
          <p:spPr>
            <a:xfrm flipH="1">
              <a:off x="5014431" y="1791075"/>
              <a:ext cx="3146613" cy="675306"/>
            </a:xfrm>
            <a:prstGeom prst="bentConnector4">
              <a:avLst>
                <a:gd name="adj1" fmla="val -7265"/>
                <a:gd name="adj2" fmla="val 7120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cxnSpLocks/>
              <a:stCxn id="2950" idx="2"/>
              <a:endCxn id="2947" idx="1"/>
            </p:cNvCxnSpPr>
            <p:nvPr/>
          </p:nvCxnSpPr>
          <p:spPr>
            <a:xfrm rot="5400000">
              <a:off x="2666852" y="1363574"/>
              <a:ext cx="672072" cy="4023087"/>
            </a:xfrm>
            <a:prstGeom prst="bentConnector4">
              <a:avLst>
                <a:gd name="adj1" fmla="val 28696"/>
                <a:gd name="adj2" fmla="val 10568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C94EC1-57D4-DFE0-14DB-E96E3C613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675751"/>
              </p:ext>
            </p:extLst>
          </p:nvPr>
        </p:nvGraphicFramePr>
        <p:xfrm>
          <a:off x="6816041" y="573400"/>
          <a:ext cx="23241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324160" imgH="3057480" progId="Paint.Picture">
                  <p:embed/>
                </p:oleObj>
              </mc:Choice>
              <mc:Fallback>
                <p:oleObj name="Bitmap Image" r:id="rId2" imgW="2324160" imgH="30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041" y="573400"/>
                        <a:ext cx="23241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chemeClr val="bg2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 'CURRENT_HOUSE_YRS’,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>
            <a:cxnSpLocks/>
          </p:cNvCxnSpPr>
          <p:nvPr/>
        </p:nvCxnSpPr>
        <p:spPr>
          <a:xfrm>
            <a:off x="1165909" y="3160801"/>
            <a:ext cx="575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816041" y="934779"/>
            <a:ext cx="1718360" cy="1940459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848617" y="2715078"/>
            <a:ext cx="1294974" cy="915847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929956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209715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5131630" y="1757163"/>
            <a:ext cx="367520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 (loss prevention)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r>
              <a:rPr lang="en-US" sz="1200" dirty="0"/>
              <a:t>  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15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5" grpId="0" build="p"/>
    </p:bld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842</Words>
  <Application>Microsoft Office PowerPoint</Application>
  <PresentationFormat>On-screen Show (16:9)</PresentationFormat>
  <Paragraphs>155</Paragraphs>
  <Slides>27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Ami R</vt:lpstr>
      <vt:lpstr>Wingdings</vt:lpstr>
      <vt:lpstr>Adobe Myungjo Std M</vt:lpstr>
      <vt:lpstr>Lexend</vt:lpstr>
      <vt:lpstr>Roboto</vt:lpstr>
      <vt:lpstr>Candara Light</vt:lpstr>
      <vt:lpstr>Aldrich</vt:lpstr>
      <vt:lpstr>Bai Jamjuree</vt:lpstr>
      <vt:lpstr>Arial</vt:lpstr>
      <vt:lpstr>Courier New</vt:lpstr>
      <vt:lpstr>Data Science Project Proposal XL by Slidesgo</vt:lpstr>
      <vt:lpstr>Bitmap Image</vt:lpstr>
      <vt:lpstr>Customer Loan Defaults Using AI Algorithms for a Fictitious Shantanu Bank of Singapore”</vt:lpstr>
      <vt:lpstr>TABLE OF CONTENTS</vt:lpstr>
      <vt:lpstr>INTRODUCTION</vt:lpstr>
      <vt:lpstr>Problem Statement</vt:lpstr>
      <vt:lpstr>Dataset Details</vt:lpstr>
      <vt:lpstr>DATA ARCHITECTURE</vt:lpstr>
      <vt:lpstr>DATA FEATURES: INDEPENDENT</vt:lpstr>
      <vt:lpstr>Business Goals</vt:lpstr>
      <vt:lpstr>Business Goals</vt:lpstr>
      <vt:lpstr>Data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venuradhika@gmail.com</cp:lastModifiedBy>
  <cp:revision>33</cp:revision>
  <dcterms:modified xsi:type="dcterms:W3CDTF">2023-09-13T04:32:40Z</dcterms:modified>
</cp:coreProperties>
</file>